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9" r:id="rId4"/>
    <p:sldId id="257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-51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CED33-762D-40E4-9E73-8FC89B1E89C5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4E084-65ED-4375-A8C2-100127A1C9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7034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CED33-762D-40E4-9E73-8FC89B1E89C5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4E084-65ED-4375-A8C2-100127A1C9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87444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CED33-762D-40E4-9E73-8FC89B1E89C5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4E084-65ED-4375-A8C2-100127A1C9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241995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DC7CED33-762D-40E4-9E73-8FC89B1E89C5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4E084-65ED-4375-A8C2-100127A1C96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6437700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CED33-762D-40E4-9E73-8FC89B1E89C5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4E084-65ED-4375-A8C2-100127A1C9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0962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CED33-762D-40E4-9E73-8FC89B1E89C5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4E084-65ED-4375-A8C2-100127A1C96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7461290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CED33-762D-40E4-9E73-8FC89B1E89C5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4E084-65ED-4375-A8C2-100127A1C9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69599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CED33-762D-40E4-9E73-8FC89B1E89C5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4E084-65ED-4375-A8C2-100127A1C9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898422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CED33-762D-40E4-9E73-8FC89B1E89C5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4E084-65ED-4375-A8C2-100127A1C9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1133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CED33-762D-40E4-9E73-8FC89B1E89C5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4E084-65ED-4375-A8C2-100127A1C9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58518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CED33-762D-40E4-9E73-8FC89B1E89C5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4E084-65ED-4375-A8C2-100127A1C9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4522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CED33-762D-40E4-9E73-8FC89B1E89C5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4E084-65ED-4375-A8C2-100127A1C9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72070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CED33-762D-40E4-9E73-8FC89B1E89C5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4E084-65ED-4375-A8C2-100127A1C96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9688575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CED33-762D-40E4-9E73-8FC89B1E89C5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4E084-65ED-4375-A8C2-100127A1C9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1661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CED33-762D-40E4-9E73-8FC89B1E89C5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4E084-65ED-4375-A8C2-100127A1C96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129755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CED33-762D-40E4-9E73-8FC89B1E89C5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4E084-65ED-4375-A8C2-100127A1C9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9806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CED33-762D-40E4-9E73-8FC89B1E89C5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4E084-65ED-4375-A8C2-100127A1C9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5324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CED33-762D-40E4-9E73-8FC89B1E89C5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4E084-65ED-4375-A8C2-100127A1C9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58234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CED33-762D-40E4-9E73-8FC89B1E89C5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4E084-65ED-4375-A8C2-100127A1C9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4668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CED33-762D-40E4-9E73-8FC89B1E89C5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4E084-65ED-4375-A8C2-100127A1C9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85384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CED33-762D-40E4-9E73-8FC89B1E89C5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4E084-65ED-4375-A8C2-100127A1C9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17045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CED33-762D-40E4-9E73-8FC89B1E89C5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4E084-65ED-4375-A8C2-100127A1C9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9879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7CED33-762D-40E4-9E73-8FC89B1E89C5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74E084-65ED-4375-A8C2-100127A1C9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62671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C7CED33-762D-40E4-9E73-8FC89B1E89C5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674E084-65ED-4375-A8C2-100127A1C96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886324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628004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8"/>
          <p:cNvSpPr txBox="1">
            <a:spLocks/>
          </p:cNvSpPr>
          <p:nvPr/>
        </p:nvSpPr>
        <p:spPr>
          <a:xfrm>
            <a:off x="914047" y="797667"/>
            <a:ext cx="5010454" cy="755396"/>
          </a:xfrm>
          <a:prstGeom prst="roundRect">
            <a:avLst>
              <a:gd name="adj" fmla="val 14780"/>
            </a:avLst>
          </a:prstGeom>
          <a:noFill/>
          <a:ln w="15875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7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В Федеральном законе  Российской Федерации  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используется следующее понятие :</a:t>
            </a:r>
            <a:endParaRPr lang="ru-RU" sz="2000" dirty="0">
              <a:solidFill>
                <a:schemeClr val="tx1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6" name="Объект 8"/>
          <p:cNvSpPr txBox="1">
            <a:spLocks/>
          </p:cNvSpPr>
          <p:nvPr/>
        </p:nvSpPr>
        <p:spPr>
          <a:xfrm>
            <a:off x="243192" y="3367450"/>
            <a:ext cx="6731540" cy="755396"/>
          </a:xfrm>
          <a:prstGeom prst="roundRect">
            <a:avLst>
              <a:gd name="adj" fmla="val 14780"/>
            </a:avLst>
          </a:prstGeom>
          <a:noFill/>
          <a:ln w="15875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27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Терроризм</a:t>
            </a:r>
            <a:r>
              <a:rPr lang="ru-RU" sz="20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 – идеология насилия </a:t>
            </a:r>
            <a:br>
              <a:rPr lang="ru-RU" sz="20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</a:br>
            <a:r>
              <a:rPr lang="ru-RU" sz="20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и практика воздействия на принятие решения органами государственной власти, органами местного самоуправления или международными организациями, связанные с устрашением населения и (или) иными формами противоправных насильственных действий. 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ru-RU" sz="2000" dirty="0" smtClean="0">
              <a:solidFill>
                <a:schemeClr val="bg1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7" name="Объект 8"/>
          <p:cNvSpPr txBox="1">
            <a:spLocks/>
          </p:cNvSpPr>
          <p:nvPr/>
        </p:nvSpPr>
        <p:spPr>
          <a:xfrm>
            <a:off x="7730248" y="116732"/>
            <a:ext cx="4137498" cy="6595354"/>
          </a:xfrm>
          <a:prstGeom prst="roundRect">
            <a:avLst>
              <a:gd name="adj" fmla="val 14780"/>
            </a:avLst>
          </a:prstGeom>
          <a:blipFill>
            <a:blip r:embed="rId3" cstate="print"/>
            <a:stretch>
              <a:fillRect/>
            </a:stretch>
          </a:blipFill>
          <a:ln w="15875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2000" dirty="0" smtClean="0">
              <a:solidFill>
                <a:schemeClr val="bg1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59979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8"/>
          <p:cNvSpPr txBox="1">
            <a:spLocks/>
          </p:cNvSpPr>
          <p:nvPr/>
        </p:nvSpPr>
        <p:spPr>
          <a:xfrm>
            <a:off x="3209418" y="548110"/>
            <a:ext cx="5010454" cy="755396"/>
          </a:xfrm>
          <a:prstGeom prst="roundRect">
            <a:avLst>
              <a:gd name="adj" fmla="val 14780"/>
            </a:avLst>
          </a:prstGeom>
          <a:noFill/>
          <a:ln w="15875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2800" dirty="0">
              <a:solidFill>
                <a:schemeClr val="bg1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6" name="Объект 8"/>
          <p:cNvSpPr txBox="1">
            <a:spLocks/>
          </p:cNvSpPr>
          <p:nvPr/>
        </p:nvSpPr>
        <p:spPr>
          <a:xfrm>
            <a:off x="934603" y="3068314"/>
            <a:ext cx="5246390" cy="755396"/>
          </a:xfrm>
          <a:prstGeom prst="roundRect">
            <a:avLst>
              <a:gd name="adj" fmla="val 14780"/>
            </a:avLst>
          </a:prstGeom>
          <a:noFill/>
          <a:ln w="15875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5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Терроризм</a:t>
            </a:r>
            <a:r>
              <a:rPr lang="ru-RU" sz="23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 – это тяжкое преступление, когда организованная группа людей стремится достичь своей цели при помощи насилия.</a:t>
            </a:r>
          </a:p>
          <a:p>
            <a:pPr marL="0" indent="0">
              <a:buNone/>
            </a:pPr>
            <a:endParaRPr lang="ru-RU" sz="2300" dirty="0" smtClean="0">
              <a:solidFill>
                <a:schemeClr val="tx1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  <a:p>
            <a:pPr marL="0" indent="0">
              <a:buNone/>
            </a:pPr>
            <a:r>
              <a:rPr lang="ru-RU" sz="25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Террористы</a:t>
            </a:r>
            <a:r>
              <a:rPr lang="ru-RU" sz="23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 – это люди, которые при помощи насилия захватывают в заложники мирных граждан, организуют взрывы в людных местах.</a:t>
            </a:r>
          </a:p>
        </p:txBody>
      </p:sp>
      <p:sp>
        <p:nvSpPr>
          <p:cNvPr id="7" name="Объект 8"/>
          <p:cNvSpPr txBox="1">
            <a:spLocks/>
          </p:cNvSpPr>
          <p:nvPr/>
        </p:nvSpPr>
        <p:spPr>
          <a:xfrm>
            <a:off x="7039583" y="672873"/>
            <a:ext cx="4137498" cy="2553332"/>
          </a:xfrm>
          <a:prstGeom prst="roundRect">
            <a:avLst>
              <a:gd name="adj" fmla="val 14780"/>
            </a:avLst>
          </a:prstGeom>
          <a:blipFill>
            <a:blip r:embed="rId3" cstate="print"/>
            <a:stretch>
              <a:fillRect/>
            </a:stretch>
          </a:blipFill>
          <a:ln w="15875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2000" dirty="0" smtClean="0">
              <a:solidFill>
                <a:schemeClr val="bg1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8" name="Объект 8"/>
          <p:cNvSpPr txBox="1">
            <a:spLocks/>
          </p:cNvSpPr>
          <p:nvPr/>
        </p:nvSpPr>
        <p:spPr>
          <a:xfrm>
            <a:off x="7039583" y="3533564"/>
            <a:ext cx="4137498" cy="2358778"/>
          </a:xfrm>
          <a:prstGeom prst="roundRect">
            <a:avLst>
              <a:gd name="adj" fmla="val 14780"/>
            </a:avLst>
          </a:prstGeom>
          <a:blipFill>
            <a:blip r:embed="rId4" cstate="print"/>
            <a:stretch>
              <a:fillRect/>
            </a:stretch>
          </a:blipFill>
          <a:ln w="15875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2000" dirty="0" smtClean="0">
              <a:solidFill>
                <a:schemeClr val="bg1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48322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8708789" y="1760857"/>
            <a:ext cx="3207594" cy="596495"/>
          </a:xfrm>
          <a:prstGeom prst="roundRect">
            <a:avLst>
              <a:gd name="adj" fmla="val 1478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/>
          </a:bodyPr>
          <a:lstStyle/>
          <a:p>
            <a:pPr algn="ctr"/>
            <a:r>
              <a:rPr lang="ru-RU" sz="2300" dirty="0" smtClean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Провокация войны</a:t>
            </a:r>
            <a:endParaRPr lang="ru-RU" sz="2300" dirty="0">
              <a:solidFill>
                <a:srgbClr val="FF0000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10" name="Объект 8"/>
          <p:cNvSpPr txBox="1">
            <a:spLocks/>
          </p:cNvSpPr>
          <p:nvPr/>
        </p:nvSpPr>
        <p:spPr>
          <a:xfrm>
            <a:off x="4666947" y="1755050"/>
            <a:ext cx="3207594" cy="596495"/>
          </a:xfrm>
          <a:prstGeom prst="roundRect">
            <a:avLst>
              <a:gd name="adj" fmla="val 1478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300" dirty="0" smtClean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Воздействие </a:t>
            </a:r>
            <a:br>
              <a:rPr lang="ru-RU" sz="2300" dirty="0" smtClean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</a:br>
            <a:r>
              <a:rPr lang="ru-RU" sz="2300" dirty="0" smtClean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на власть</a:t>
            </a:r>
            <a:endParaRPr lang="ru-RU" sz="2300" dirty="0">
              <a:solidFill>
                <a:srgbClr val="FF0000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11" name="Объект 8"/>
          <p:cNvSpPr txBox="1">
            <a:spLocks/>
          </p:cNvSpPr>
          <p:nvPr/>
        </p:nvSpPr>
        <p:spPr>
          <a:xfrm>
            <a:off x="252211" y="1760858"/>
            <a:ext cx="3580488" cy="596495"/>
          </a:xfrm>
          <a:prstGeom prst="roundRect">
            <a:avLst>
              <a:gd name="adj" fmla="val 14780"/>
            </a:avLst>
          </a:prstGeom>
          <a:solidFill>
            <a:srgbClr val="FFFF00"/>
          </a:solidFill>
          <a:ln w="15875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300" dirty="0" smtClean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Вымогательство</a:t>
            </a:r>
            <a:endParaRPr lang="ru-RU" sz="2300" dirty="0">
              <a:solidFill>
                <a:srgbClr val="FF0000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12" name="Объект 8"/>
          <p:cNvSpPr txBox="1">
            <a:spLocks/>
          </p:cNvSpPr>
          <p:nvPr/>
        </p:nvSpPr>
        <p:spPr>
          <a:xfrm>
            <a:off x="4287166" y="5561416"/>
            <a:ext cx="3871700" cy="1296584"/>
          </a:xfrm>
          <a:prstGeom prst="roundRect">
            <a:avLst>
              <a:gd name="adj" fmla="val 1478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300" dirty="0" smtClean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Морально-психологическое воздействие </a:t>
            </a:r>
            <a:br>
              <a:rPr lang="ru-RU" sz="2300" dirty="0" smtClean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</a:br>
            <a:r>
              <a:rPr lang="ru-RU" sz="2300" dirty="0" smtClean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на население</a:t>
            </a:r>
            <a:endParaRPr lang="ru-RU" sz="2300" dirty="0">
              <a:solidFill>
                <a:srgbClr val="FF0000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13" name="Объект 8"/>
          <p:cNvSpPr txBox="1">
            <a:spLocks/>
          </p:cNvSpPr>
          <p:nvPr/>
        </p:nvSpPr>
        <p:spPr>
          <a:xfrm>
            <a:off x="8423970" y="3223176"/>
            <a:ext cx="3207594" cy="596495"/>
          </a:xfrm>
          <a:prstGeom prst="roundRect">
            <a:avLst>
              <a:gd name="adj" fmla="val 1478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300" dirty="0" smtClean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Дестабилизация общества</a:t>
            </a:r>
            <a:endParaRPr lang="ru-RU" sz="2300" dirty="0">
              <a:solidFill>
                <a:srgbClr val="FF0000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8" name="Объект 8"/>
          <p:cNvSpPr txBox="1">
            <a:spLocks/>
          </p:cNvSpPr>
          <p:nvPr/>
        </p:nvSpPr>
        <p:spPr>
          <a:xfrm>
            <a:off x="3314269" y="330989"/>
            <a:ext cx="5817493" cy="755396"/>
          </a:xfrm>
          <a:prstGeom prst="roundRect">
            <a:avLst>
              <a:gd name="adj" fmla="val 14780"/>
            </a:avLst>
          </a:prstGeom>
          <a:noFill/>
          <a:ln w="15875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7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Основными ЦЕЛЯМИ Терроризма  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я</a:t>
            </a:r>
            <a:r>
              <a:rPr lang="ru-RU" sz="20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вляются следующие :</a:t>
            </a:r>
            <a:endParaRPr lang="ru-RU" sz="2000" dirty="0">
              <a:solidFill>
                <a:schemeClr val="tx1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14" name="Объект 8"/>
          <p:cNvSpPr txBox="1">
            <a:spLocks/>
          </p:cNvSpPr>
          <p:nvPr/>
        </p:nvSpPr>
        <p:spPr>
          <a:xfrm>
            <a:off x="4154267" y="2769223"/>
            <a:ext cx="4137498" cy="2553332"/>
          </a:xfrm>
          <a:prstGeom prst="roundRect">
            <a:avLst>
              <a:gd name="adj" fmla="val 14780"/>
            </a:avLst>
          </a:prstGeom>
          <a:blipFill>
            <a:blip r:embed="rId3" cstate="print"/>
            <a:stretch>
              <a:fillRect/>
            </a:stretch>
          </a:blipFill>
          <a:ln w="15875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2000" dirty="0" smtClean="0">
              <a:solidFill>
                <a:schemeClr val="bg1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16" name="Объект 8"/>
          <p:cNvSpPr txBox="1">
            <a:spLocks/>
          </p:cNvSpPr>
          <p:nvPr/>
        </p:nvSpPr>
        <p:spPr>
          <a:xfrm>
            <a:off x="785286" y="3223175"/>
            <a:ext cx="3207594" cy="596495"/>
          </a:xfrm>
          <a:prstGeom prst="roundRect">
            <a:avLst>
              <a:gd name="adj" fmla="val 14780"/>
            </a:avLst>
          </a:prstGeom>
          <a:solidFill>
            <a:srgbClr val="FFFF00"/>
          </a:solidFill>
          <a:ln w="15875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300" dirty="0" smtClean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Криминал</a:t>
            </a:r>
            <a:endParaRPr lang="ru-RU" sz="2300" dirty="0">
              <a:solidFill>
                <a:srgbClr val="FF0000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0857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401582" y="1748657"/>
            <a:ext cx="3642868" cy="4567372"/>
          </a:xfrm>
          <a:prstGeom prst="roundRect">
            <a:avLst>
              <a:gd name="adj" fmla="val 1478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Политический терроризм – выступает против социально-политической системы в целом</a:t>
            </a:r>
            <a:r>
              <a:rPr lang="ru-RU" sz="1800" dirty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 </a:t>
            </a:r>
            <a:r>
              <a:rPr lang="ru-RU" sz="1800" dirty="0" smtClean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или отдельных сторон его деятельности либо конкретных политических личностей и неугодных террористам государственных служащих. </a:t>
            </a:r>
            <a:endParaRPr lang="ru-RU" sz="1800" dirty="0">
              <a:solidFill>
                <a:srgbClr val="FF0000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11" name="Объект 8"/>
          <p:cNvSpPr txBox="1">
            <a:spLocks/>
          </p:cNvSpPr>
          <p:nvPr/>
        </p:nvSpPr>
        <p:spPr>
          <a:xfrm>
            <a:off x="329723" y="1724257"/>
            <a:ext cx="3740794" cy="4591772"/>
          </a:xfrm>
          <a:prstGeom prst="roundRect">
            <a:avLst>
              <a:gd name="adj" fmla="val 14780"/>
            </a:avLst>
          </a:prstGeom>
          <a:solidFill>
            <a:srgbClr val="FFFF00"/>
          </a:solidFill>
          <a:ln w="15875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dirty="0" smtClean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Религиозный терроризм – проявляется в крайней нетерпимости </a:t>
            </a:r>
            <a:br>
              <a:rPr lang="ru-RU" sz="1800" dirty="0" smtClean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</a:br>
            <a:r>
              <a:rPr lang="ru-RU" sz="1800" dirty="0" smtClean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и насилии, в том числе в вооруженном, между представителями различных религиозных взглядов </a:t>
            </a:r>
            <a:br>
              <a:rPr lang="ru-RU" sz="1800" dirty="0" smtClean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</a:br>
            <a:r>
              <a:rPr lang="ru-RU" sz="1800" dirty="0" smtClean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и вероисповеданий.</a:t>
            </a:r>
            <a:endParaRPr lang="ru-RU" sz="1800" dirty="0">
              <a:solidFill>
                <a:srgbClr val="FF0000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12" name="Объект 8"/>
          <p:cNvSpPr txBox="1">
            <a:spLocks/>
          </p:cNvSpPr>
          <p:nvPr/>
        </p:nvSpPr>
        <p:spPr>
          <a:xfrm>
            <a:off x="8290375" y="1760857"/>
            <a:ext cx="3741968" cy="4567372"/>
          </a:xfrm>
          <a:prstGeom prst="roundRect">
            <a:avLst>
              <a:gd name="adj" fmla="val 1478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dirty="0" smtClean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Криминальный терроризм – осуществляется уголовными элементами или криминальными группами с целью добиться определенных уступок от властей, запугать власть </a:t>
            </a:r>
            <a:br>
              <a:rPr lang="ru-RU" sz="1800" dirty="0" smtClean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</a:br>
            <a:r>
              <a:rPr lang="ru-RU" sz="1800" dirty="0" smtClean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и население с помощью методов насилия </a:t>
            </a:r>
            <a:br>
              <a:rPr lang="ru-RU" sz="1800" dirty="0" smtClean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</a:br>
            <a:r>
              <a:rPr lang="ru-RU" sz="1800" dirty="0" smtClean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и устрашения.</a:t>
            </a:r>
            <a:endParaRPr lang="ru-RU" sz="1800" dirty="0">
              <a:solidFill>
                <a:srgbClr val="FF0000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8" name="Объект 8"/>
          <p:cNvSpPr txBox="1">
            <a:spLocks/>
          </p:cNvSpPr>
          <p:nvPr/>
        </p:nvSpPr>
        <p:spPr>
          <a:xfrm>
            <a:off x="3314270" y="603363"/>
            <a:ext cx="5817493" cy="755396"/>
          </a:xfrm>
          <a:prstGeom prst="roundRect">
            <a:avLst>
              <a:gd name="adj" fmla="val 14780"/>
            </a:avLst>
          </a:prstGeom>
          <a:noFill/>
          <a:ln w="15875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7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Основными ВИДАМИ Терроризма  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я</a:t>
            </a:r>
            <a:r>
              <a:rPr lang="ru-RU" sz="20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вляются следующие :</a:t>
            </a:r>
            <a:endParaRPr lang="ru-RU" sz="2000" dirty="0">
              <a:solidFill>
                <a:schemeClr val="tx1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20102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8"/>
          <p:cNvSpPr txBox="1">
            <a:spLocks/>
          </p:cNvSpPr>
          <p:nvPr/>
        </p:nvSpPr>
        <p:spPr>
          <a:xfrm>
            <a:off x="3395990" y="-145763"/>
            <a:ext cx="5010454" cy="1420085"/>
          </a:xfrm>
          <a:prstGeom prst="roundRect">
            <a:avLst>
              <a:gd name="adj" fmla="val 14780"/>
            </a:avLst>
          </a:prstGeom>
          <a:noFill/>
          <a:ln w="15875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700" dirty="0" smtClean="0">
                <a:solidFill>
                  <a:schemeClr val="bg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В Федеральном законе  </a:t>
            </a:r>
            <a:r>
              <a:rPr lang="ru-RU" sz="2700" dirty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Почему терроризм считается злом?</a:t>
            </a:r>
            <a:endParaRPr lang="ru-RU" sz="2000" dirty="0">
              <a:solidFill>
                <a:schemeClr val="tx1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6" name="Объект 8"/>
          <p:cNvSpPr txBox="1">
            <a:spLocks/>
          </p:cNvSpPr>
          <p:nvPr/>
        </p:nvSpPr>
        <p:spPr>
          <a:xfrm>
            <a:off x="0" y="2393004"/>
            <a:ext cx="7042825" cy="2441643"/>
          </a:xfrm>
          <a:prstGeom prst="roundRect">
            <a:avLst>
              <a:gd name="adj" fmla="val 14780"/>
            </a:avLst>
          </a:prstGeom>
          <a:noFill/>
          <a:ln w="15875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ru-RU" sz="1500" dirty="0" smtClean="0">
              <a:solidFill>
                <a:schemeClr val="tx1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Прежде </a:t>
            </a:r>
            <a:r>
              <a:rPr lang="ru-RU" sz="1800" dirty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всего потому, что он </a:t>
            </a:r>
            <a:r>
              <a:rPr lang="ru-RU" sz="18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направлен против мирных</a:t>
            </a:r>
            <a:r>
              <a:rPr lang="ru-RU" sz="1800" dirty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, ни в чем не повинных людей. </a:t>
            </a:r>
            <a:r>
              <a:rPr lang="ru-RU" sz="18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</a:br>
            <a:r>
              <a:rPr lang="ru-RU" sz="18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С самых </a:t>
            </a:r>
            <a:r>
              <a:rPr lang="ru-RU" sz="1800" dirty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первых дней своей жизни у человека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появляется мечта быть счастливым. Он </a:t>
            </a:r>
            <a:r>
              <a:rPr lang="ru-RU" sz="18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хочет стать </a:t>
            </a:r>
            <a:r>
              <a:rPr lang="ru-RU" sz="1800" dirty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достойным человеком, иметь дружную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семью, хорошо зарабатывать. Не </a:t>
            </a:r>
            <a:r>
              <a:rPr lang="ru-RU" sz="18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менее важным </a:t>
            </a:r>
            <a:r>
              <a:rPr lang="ru-RU" sz="1800" dirty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является желание жить в понятном </a:t>
            </a:r>
            <a:r>
              <a:rPr lang="ru-RU" sz="18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и безопасном </a:t>
            </a:r>
            <a:r>
              <a:rPr lang="ru-RU" sz="1800" dirty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мире. Так устроен человек, </a:t>
            </a:r>
            <a:r>
              <a:rPr lang="ru-RU" sz="18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что пока </a:t>
            </a:r>
            <a:r>
              <a:rPr lang="ru-RU" sz="1800" dirty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он не чувствует безопасности, он </a:t>
            </a:r>
            <a:r>
              <a:rPr lang="ru-RU" sz="18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не может </a:t>
            </a:r>
            <a:r>
              <a:rPr lang="ru-RU" sz="1800" dirty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в полную силу трудиться. Страх </a:t>
            </a:r>
            <a:r>
              <a:rPr lang="ru-RU" sz="18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мешает ему </a:t>
            </a:r>
            <a:r>
              <a:rPr lang="ru-RU" sz="1800" dirty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строить </a:t>
            </a:r>
            <a:r>
              <a:rPr lang="ru-RU" sz="18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</a:br>
            <a:r>
              <a:rPr lang="ru-RU" sz="18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свою </a:t>
            </a:r>
            <a:r>
              <a:rPr lang="ru-RU" sz="1800" dirty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счастливую жизнь и </a:t>
            </a:r>
            <a:r>
              <a:rPr lang="ru-RU" sz="18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делает </a:t>
            </a:r>
            <a:br>
              <a:rPr lang="ru-RU" sz="18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</a:br>
            <a:r>
              <a:rPr lang="ru-RU" sz="18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нерешительным </a:t>
            </a:r>
            <a:r>
              <a:rPr lang="ru-RU" sz="1800" dirty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и боязливым. Террористы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стремятся разрушить представление </a:t>
            </a:r>
            <a:r>
              <a:rPr lang="ru-RU" sz="18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</a:br>
            <a:r>
              <a:rPr lang="ru-RU" sz="18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людей о том</a:t>
            </a:r>
            <a:r>
              <a:rPr lang="ru-RU" sz="1800" dirty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, что они живут в </a:t>
            </a:r>
            <a:r>
              <a:rPr lang="ru-RU" sz="18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предсказуемом, доброжелательном</a:t>
            </a:r>
            <a:r>
              <a:rPr lang="ru-RU" sz="1800" dirty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, </a:t>
            </a:r>
            <a:r>
              <a:rPr lang="ru-RU" sz="18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справедливом, организованном </a:t>
            </a:r>
            <a:r>
              <a:rPr lang="ru-RU" sz="1800" dirty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и безопасном мире, что они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могут быть хозяевами свой судьбы, </a:t>
            </a:r>
            <a:r>
              <a:rPr lang="ru-RU" sz="18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</a:br>
            <a:r>
              <a:rPr lang="ru-RU" sz="18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верить в будущее</a:t>
            </a:r>
            <a:r>
              <a:rPr lang="ru-RU" sz="1800" dirty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.</a:t>
            </a:r>
            <a:endParaRPr lang="ru-RU" sz="1800" dirty="0" smtClean="0">
              <a:solidFill>
                <a:schemeClr val="bg1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9254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208</TotalTime>
  <Words>148</Words>
  <Application>Microsoft Office PowerPoint</Application>
  <PresentationFormat>Произвольный</PresentationFormat>
  <Paragraphs>26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8" baseType="lpstr">
      <vt:lpstr>Тема Office</vt:lpstr>
      <vt:lpstr>Интеграл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123</dc:creator>
  <cp:lastModifiedBy>Алексей</cp:lastModifiedBy>
  <cp:revision>25</cp:revision>
  <dcterms:created xsi:type="dcterms:W3CDTF">2023-10-15T08:21:18Z</dcterms:created>
  <dcterms:modified xsi:type="dcterms:W3CDTF">2023-10-27T11:36:33Z</dcterms:modified>
</cp:coreProperties>
</file>