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4" r:id="rId1"/>
    <p:sldMasterId id="2147483906" r:id="rId2"/>
  </p:sldMasterIdLst>
  <p:sldIdLst>
    <p:sldId id="262" r:id="rId3"/>
    <p:sldId id="263" r:id="rId4"/>
    <p:sldId id="264" r:id="rId5"/>
    <p:sldId id="265" r:id="rId6"/>
    <p:sldId id="267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-51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87004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7864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9923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180362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9931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117700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509919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208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05802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09945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36159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33126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952591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57591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48261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5076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7080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7224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073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0516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6565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21999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847444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DDE19057-5412-4B95-9FA0-15EF430B0230}" type="datetimeFigureOut">
              <a:rPr lang="ru-RU" smtClean="0"/>
              <a:pPr/>
              <a:t>27.10.2023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6DCD7286-D109-4EB7-A080-EF61997BAA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04829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8682" y="0"/>
            <a:ext cx="9720072" cy="1499616"/>
          </a:xfrm>
        </p:spPr>
        <p:txBody>
          <a:bodyPr>
            <a:normAutofit/>
          </a:bodyPr>
          <a:lstStyle/>
          <a:p>
            <a:pPr algn="ctr"/>
            <a:r>
              <a:rPr lang="ru-RU" sz="4500" dirty="0" smtClean="0">
                <a:solidFill>
                  <a:srgbClr val="FF0000"/>
                </a:solidFill>
              </a:rPr>
              <a:t>Что такое «Экстремизм» -</a:t>
            </a:r>
            <a:endParaRPr lang="ru-RU" sz="45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4907" y="1626076"/>
            <a:ext cx="9863847" cy="4023360"/>
          </a:xfrm>
        </p:spPr>
        <p:txBody>
          <a:bodyPr>
            <a:normAutofit/>
          </a:bodyPr>
          <a:lstStyle/>
          <a:p>
            <a:pPr marL="0" indent="711200" algn="just">
              <a:buNone/>
            </a:pPr>
            <a:r>
              <a:rPr lang="ru-RU" sz="3200" dirty="0" smtClean="0">
                <a:solidFill>
                  <a:schemeClr val="bg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это приверженность отдельных людей или групп к крайним взглядам </a:t>
            </a:r>
            <a:br>
              <a:rPr lang="ru-RU" sz="3200" dirty="0" smtClean="0">
                <a:solidFill>
                  <a:schemeClr val="bg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3200" dirty="0" smtClean="0">
                <a:solidFill>
                  <a:schemeClr val="bg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 поступкам, которые направлены против законных прав и свобод граждан, являются угрозой гражданского мира, национального согласия и духовной, религиозной терпимости в обществе </a:t>
            </a:r>
            <a:br>
              <a:rPr lang="ru-RU" sz="3200" dirty="0" smtClean="0">
                <a:solidFill>
                  <a:schemeClr val="bg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3200" dirty="0" smtClean="0">
                <a:solidFill>
                  <a:schemeClr val="bg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 государстве.</a:t>
            </a:r>
            <a:endParaRPr lang="ru-RU" sz="3200" dirty="0">
              <a:solidFill>
                <a:schemeClr val="bg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3055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510240" y="496111"/>
            <a:ext cx="3425554" cy="943583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Виды  экстремизма</a:t>
            </a:r>
            <a:endParaRPr lang="ru-RU" sz="3200" i="1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1" name="Объект 8"/>
          <p:cNvSpPr txBox="1">
            <a:spLocks/>
          </p:cNvSpPr>
          <p:nvPr/>
        </p:nvSpPr>
        <p:spPr>
          <a:xfrm>
            <a:off x="1425329" y="2604575"/>
            <a:ext cx="3580488" cy="596495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этнонациональный</a:t>
            </a:r>
            <a:endParaRPr lang="ru-RU" sz="23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2" name="Объект 8"/>
          <p:cNvSpPr txBox="1">
            <a:spLocks/>
          </p:cNvSpPr>
          <p:nvPr/>
        </p:nvSpPr>
        <p:spPr>
          <a:xfrm>
            <a:off x="7935794" y="2604575"/>
            <a:ext cx="3207594" cy="596495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религиозный</a:t>
            </a:r>
            <a:endParaRPr lang="ru-RU" sz="23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3" name="Объект 8"/>
          <p:cNvSpPr txBox="1">
            <a:spLocks/>
          </p:cNvSpPr>
          <p:nvPr/>
        </p:nvSpPr>
        <p:spPr>
          <a:xfrm>
            <a:off x="4728200" y="4790010"/>
            <a:ext cx="3207594" cy="596495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3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молодежный</a:t>
            </a:r>
            <a:endParaRPr lang="ru-RU" sz="23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6796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8"/>
          <p:cNvSpPr txBox="1">
            <a:spLocks/>
          </p:cNvSpPr>
          <p:nvPr/>
        </p:nvSpPr>
        <p:spPr>
          <a:xfrm>
            <a:off x="3209418" y="548110"/>
            <a:ext cx="5010454" cy="755396"/>
          </a:xfrm>
          <a:prstGeom prst="roundRect">
            <a:avLst>
              <a:gd name="adj" fmla="val 14780"/>
            </a:avLst>
          </a:prstGeom>
          <a:noFill/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700" b="1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Молодежный экстремизм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 </a:t>
            </a:r>
            <a:r>
              <a:rPr lang="ru-RU" sz="20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Р</a:t>
            </a: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оссии представляет собой следующую систему</a:t>
            </a:r>
            <a:r>
              <a:rPr lang="ru-RU" sz="27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  <a:endParaRPr lang="ru-RU" sz="2700" dirty="0">
              <a:solidFill>
                <a:schemeClr val="tx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219872" y="272374"/>
            <a:ext cx="3433863" cy="2217907"/>
          </a:xfrm>
          <a:prstGeom prst="roundRect">
            <a:avLst>
              <a:gd name="adj" fmla="val 1316"/>
            </a:avLst>
          </a:prstGeom>
          <a:blipFill>
            <a:blip r:embed="rId3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8"/>
          <p:cNvSpPr txBox="1">
            <a:spLocks/>
          </p:cNvSpPr>
          <p:nvPr/>
        </p:nvSpPr>
        <p:spPr>
          <a:xfrm>
            <a:off x="243192" y="1558226"/>
            <a:ext cx="3866745" cy="2156178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/>
            <a: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1.</a:t>
            </a:r>
          </a:p>
          <a:p>
            <a:pPr marL="0" algn="ctr"/>
            <a: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Организационный – предполагает формальное и неформальное членство в организациях и движениях экстремистского толка </a:t>
            </a:r>
            <a:b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(к примеру в движении скинхедов, футбольных хулиганов)</a:t>
            </a:r>
            <a:endParaRPr lang="ru-RU" sz="15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9" name="Объект 8"/>
          <p:cNvSpPr txBox="1">
            <a:spLocks/>
          </p:cNvSpPr>
          <p:nvPr/>
        </p:nvSpPr>
        <p:spPr>
          <a:xfrm>
            <a:off x="8003430" y="2746681"/>
            <a:ext cx="3866745" cy="2156178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/>
            <a:r>
              <a:rPr lang="ru-RU" sz="1800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2</a:t>
            </a:r>
            <a: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.</a:t>
            </a:r>
          </a:p>
          <a:p>
            <a:pPr marL="0" algn="ctr"/>
            <a: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Ментальный – представлен экстремистской политической культурой, а также деструктивными действиями средств массовой информации (к примеру в сети Интернет)</a:t>
            </a:r>
            <a:endParaRPr lang="ru-RU" sz="15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10" name="Объект 8"/>
          <p:cNvSpPr txBox="1">
            <a:spLocks/>
          </p:cNvSpPr>
          <p:nvPr/>
        </p:nvSpPr>
        <p:spPr>
          <a:xfrm>
            <a:off x="2893167" y="4111676"/>
            <a:ext cx="3866745" cy="2156178"/>
          </a:xfrm>
          <a:prstGeom prst="roundRect">
            <a:avLst>
              <a:gd name="adj" fmla="val 14780"/>
            </a:avLst>
          </a:prstGeom>
          <a:solidFill>
            <a:srgbClr val="FFFF00"/>
          </a:solid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/>
            <a:r>
              <a:rPr lang="ru-RU" sz="18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3.</a:t>
            </a:r>
          </a:p>
          <a:p>
            <a:pPr marL="0" algn="ctr"/>
            <a: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Поведенческий – на нем проявляются конкретные действия и поступки экстремистского </a:t>
            </a:r>
            <a:r>
              <a:rPr lang="ru-RU" sz="1500" dirty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толка </a:t>
            </a:r>
            <a: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/>
            </a:r>
            <a:b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(к примеру выход </a:t>
            </a:r>
            <a:b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на </a:t>
            </a:r>
            <a: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несогласованный  с органами местного самоуправления </a:t>
            </a:r>
            <a:r>
              <a:rPr lang="ru-RU" sz="1500" dirty="0" smtClean="0">
                <a:solidFill>
                  <a:srgbClr val="FF000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митинг)</a:t>
            </a:r>
            <a:endParaRPr lang="ru-RU" sz="1500" dirty="0">
              <a:solidFill>
                <a:srgbClr val="FF000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4042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8"/>
          <p:cNvSpPr txBox="1">
            <a:spLocks/>
          </p:cNvSpPr>
          <p:nvPr/>
        </p:nvSpPr>
        <p:spPr>
          <a:xfrm>
            <a:off x="3209418" y="548110"/>
            <a:ext cx="5010454" cy="535623"/>
          </a:xfrm>
          <a:prstGeom prst="roundRect">
            <a:avLst>
              <a:gd name="adj" fmla="val 14780"/>
            </a:avLst>
          </a:prstGeom>
          <a:noFill/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7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Объективная сторона 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преступлений </a:t>
            </a:r>
            <a:r>
              <a:rPr lang="ru-RU" sz="27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экстремистской деятельности характеризуется следующими действиями:</a:t>
            </a:r>
            <a:endParaRPr lang="ru-RU" sz="2000" dirty="0">
              <a:solidFill>
                <a:schemeClr val="tx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6" name="Объект 8"/>
          <p:cNvSpPr txBox="1">
            <a:spLocks/>
          </p:cNvSpPr>
          <p:nvPr/>
        </p:nvSpPr>
        <p:spPr>
          <a:xfrm>
            <a:off x="437744" y="4088423"/>
            <a:ext cx="3881338" cy="451152"/>
          </a:xfrm>
          <a:prstGeom prst="roundRect">
            <a:avLst>
              <a:gd name="adj" fmla="val 14780"/>
            </a:avLst>
          </a:prstGeom>
          <a:noFill/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1. Возбуждением </a:t>
            </a:r>
            <a:r>
              <a:rPr lang="ru-RU" sz="20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ненависти либо </a:t>
            </a: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вражды, а равно </a:t>
            </a:r>
            <a:r>
              <a:rPr lang="ru-RU" sz="20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у</a:t>
            </a: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нижение достоинства человека или группы лиц </a:t>
            </a:r>
            <a:b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по признакам : пола, расы, национальности, языка, происхождения, отношения к религии, принадлежности </a:t>
            </a:r>
            <a:b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к какой-либо социальной группе</a:t>
            </a:r>
            <a:r>
              <a:rPr lang="ru-RU" sz="2000" dirty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;</a:t>
            </a:r>
            <a:endParaRPr lang="ru-RU" sz="2000" dirty="0" smtClean="0">
              <a:solidFill>
                <a:schemeClr val="tx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2. Призы к экстремистской деятельности;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3. Участие </a:t>
            </a:r>
            <a:b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в экстремистских сообществах </a:t>
            </a:r>
            <a:b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ru-RU" sz="2000" dirty="0" smtClean="0">
                <a:solidFill>
                  <a:schemeClr val="tx1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и организациях.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ru-RU" sz="2000" dirty="0" smtClean="0">
              <a:solidFill>
                <a:schemeClr val="bg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7" name="Объект 8"/>
          <p:cNvSpPr txBox="1">
            <a:spLocks/>
          </p:cNvSpPr>
          <p:nvPr/>
        </p:nvSpPr>
        <p:spPr>
          <a:xfrm>
            <a:off x="6913123" y="1804660"/>
            <a:ext cx="4137498" cy="2358778"/>
          </a:xfrm>
          <a:prstGeom prst="roundRect">
            <a:avLst>
              <a:gd name="adj" fmla="val 14780"/>
            </a:avLst>
          </a:prstGeom>
          <a:blipFill>
            <a:blip r:embed="rId3" cstate="print"/>
            <a:stretch>
              <a:fillRect/>
            </a:stretch>
          </a:blip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dirty="0" smtClean="0">
              <a:solidFill>
                <a:schemeClr val="bg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8" name="Объект 8"/>
          <p:cNvSpPr txBox="1">
            <a:spLocks/>
          </p:cNvSpPr>
          <p:nvPr/>
        </p:nvSpPr>
        <p:spPr>
          <a:xfrm>
            <a:off x="7007157" y="4270443"/>
            <a:ext cx="4137498" cy="2393004"/>
          </a:xfrm>
          <a:prstGeom prst="roundRect">
            <a:avLst>
              <a:gd name="adj" fmla="val 14780"/>
            </a:avLst>
          </a:prstGeom>
          <a:blipFill>
            <a:blip r:embed="rId4" cstate="print"/>
            <a:stretch>
              <a:fillRect/>
            </a:stretch>
          </a:blipFill>
          <a:ln w="15875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001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2000" dirty="0" smtClean="0">
              <a:solidFill>
                <a:schemeClr val="bg1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742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231598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Интеграл">
  <a:themeElements>
    <a:clrScheme name="Интеграл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Интеграл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4475</TotalTime>
  <Words>103</Words>
  <Application>Microsoft Office PowerPoint</Application>
  <PresentationFormat>Произвольный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7" baseType="lpstr">
      <vt:lpstr>1_Интеграл</vt:lpstr>
      <vt:lpstr>Интеграл</vt:lpstr>
      <vt:lpstr>Что такое «Экстремизм» -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Экстремизм и Терроризм – главная угроза 21 века</dc:title>
  <dc:creator>123</dc:creator>
  <cp:lastModifiedBy>Алексей</cp:lastModifiedBy>
  <cp:revision>37</cp:revision>
  <dcterms:created xsi:type="dcterms:W3CDTF">2023-09-15T13:07:25Z</dcterms:created>
  <dcterms:modified xsi:type="dcterms:W3CDTF">2023-10-27T11:39:12Z</dcterms:modified>
</cp:coreProperties>
</file>